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2" r:id="rId3"/>
    <p:sldId id="263" r:id="rId4"/>
    <p:sldId id="264" r:id="rId5"/>
    <p:sldId id="268" r:id="rId6"/>
    <p:sldId id="261" r:id="rId7"/>
    <p:sldId id="269" r:id="rId8"/>
    <p:sldId id="271" r:id="rId9"/>
    <p:sldId id="270" r:id="rId10"/>
    <p:sldId id="272" r:id="rId11"/>
    <p:sldId id="273"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BB8F2201-678E-4CDA-8263-A7D224DE5661}" type="datetimeFigureOut">
              <a:rPr lang="es-MX" smtClean="0"/>
              <a:t>20/04/2013</a:t>
            </a:fld>
            <a:endParaRPr lang="es-MX"/>
          </a:p>
        </p:txBody>
      </p:sp>
      <p:sp>
        <p:nvSpPr>
          <p:cNvPr id="17" name="16 Marcador de pie de página"/>
          <p:cNvSpPr>
            <a:spLocks noGrp="1"/>
          </p:cNvSpPr>
          <p:nvPr>
            <p:ph type="ftr" sz="quarter" idx="11"/>
          </p:nvPr>
        </p:nvSpPr>
        <p:spPr>
          <a:xfrm>
            <a:off x="5410200" y="4205288"/>
            <a:ext cx="1295400" cy="457200"/>
          </a:xfrm>
        </p:spPr>
        <p:txBody>
          <a:bodyPr/>
          <a:lstStyle/>
          <a:p>
            <a:endParaRPr lang="es-MX"/>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D530D96-EC6B-46D1-B567-D3E116E4B28D}"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B8F2201-678E-4CDA-8263-A7D224DE5661}" type="datetimeFigureOut">
              <a:rPr lang="es-MX" smtClean="0"/>
              <a:t>20/04/2013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D530D96-EC6B-46D1-B567-D3E116E4B28D}"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B8F2201-678E-4CDA-8263-A7D224DE5661}" type="datetimeFigureOut">
              <a:rPr lang="es-MX" smtClean="0"/>
              <a:t>20/04/2013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D530D96-EC6B-46D1-B567-D3E116E4B28D}"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B8F2201-678E-4CDA-8263-A7D224DE5661}" type="datetimeFigureOut">
              <a:rPr lang="es-MX" smtClean="0"/>
              <a:t>20/04/2013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D530D96-EC6B-46D1-B567-D3E116E4B28D}"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B8F2201-678E-4CDA-8263-A7D224DE5661}" type="datetimeFigureOut">
              <a:rPr lang="es-MX" smtClean="0"/>
              <a:t>20/04/2013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D530D96-EC6B-46D1-B567-D3E116E4B28D}"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B8F2201-678E-4CDA-8263-A7D224DE5661}" type="datetimeFigureOut">
              <a:rPr lang="es-MX" smtClean="0"/>
              <a:t>20/04/2013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D530D96-EC6B-46D1-B567-D3E116E4B28D}"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BB8F2201-678E-4CDA-8263-A7D224DE5661}" type="datetimeFigureOut">
              <a:rPr lang="es-MX" smtClean="0"/>
              <a:t>20/04/2013</a:t>
            </a:fld>
            <a:endParaRPr lang="es-MX"/>
          </a:p>
        </p:txBody>
      </p:sp>
      <p:sp>
        <p:nvSpPr>
          <p:cNvPr id="27" name="26 Marcador de número de diapositiva"/>
          <p:cNvSpPr>
            <a:spLocks noGrp="1"/>
          </p:cNvSpPr>
          <p:nvPr>
            <p:ph type="sldNum" sz="quarter" idx="11"/>
          </p:nvPr>
        </p:nvSpPr>
        <p:spPr/>
        <p:txBody>
          <a:bodyPr rtlCol="0"/>
          <a:lstStyle/>
          <a:p>
            <a:fld id="{0D530D96-EC6B-46D1-B567-D3E116E4B28D}" type="slidenum">
              <a:rPr lang="es-MX" smtClean="0"/>
              <a:t>‹Nº›</a:t>
            </a:fld>
            <a:endParaRPr lang="es-MX"/>
          </a:p>
        </p:txBody>
      </p:sp>
      <p:sp>
        <p:nvSpPr>
          <p:cNvPr id="28" name="2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BB8F2201-678E-4CDA-8263-A7D224DE5661}" type="datetimeFigureOut">
              <a:rPr lang="es-MX" smtClean="0"/>
              <a:t>20/04/2013</a:t>
            </a:fld>
            <a:endParaRPr lang="es-MX"/>
          </a:p>
        </p:txBody>
      </p:sp>
      <p:sp>
        <p:nvSpPr>
          <p:cNvPr id="4" name="3 Marcador de pie de página"/>
          <p:cNvSpPr>
            <a:spLocks noGrp="1"/>
          </p:cNvSpPr>
          <p:nvPr>
            <p:ph type="ftr" sz="quarter" idx="11"/>
          </p:nvPr>
        </p:nvSpPr>
        <p:spPr>
          <a:xfrm>
            <a:off x="5257800" y="612648"/>
            <a:ext cx="1325880" cy="457200"/>
          </a:xfrm>
        </p:spPr>
        <p:txBody>
          <a:bodyPr/>
          <a:lstStyle/>
          <a:p>
            <a:endParaRPr lang="es-MX"/>
          </a:p>
        </p:txBody>
      </p:sp>
      <p:sp>
        <p:nvSpPr>
          <p:cNvPr id="5" name="4 Marcador de número de diapositiva"/>
          <p:cNvSpPr>
            <a:spLocks noGrp="1"/>
          </p:cNvSpPr>
          <p:nvPr>
            <p:ph type="sldNum" sz="quarter" idx="12"/>
          </p:nvPr>
        </p:nvSpPr>
        <p:spPr>
          <a:xfrm>
            <a:off x="8174736" y="2272"/>
            <a:ext cx="762000" cy="365760"/>
          </a:xfrm>
        </p:spPr>
        <p:txBody>
          <a:bodyPr/>
          <a:lstStyle/>
          <a:p>
            <a:fld id="{0D530D96-EC6B-46D1-B567-D3E116E4B28D}"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B8F2201-678E-4CDA-8263-A7D224DE5661}" type="datetimeFigureOut">
              <a:rPr lang="es-MX" smtClean="0"/>
              <a:t>20/04/2013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D530D96-EC6B-46D1-B567-D3E116E4B28D}"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B8F2201-678E-4CDA-8263-A7D224DE5661}" type="datetimeFigureOut">
              <a:rPr lang="es-MX" smtClean="0"/>
              <a:t>20/04/2013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D530D96-EC6B-46D1-B567-D3E116E4B28D}"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BB8F2201-678E-4CDA-8263-A7D224DE5661}" type="datetimeFigureOut">
              <a:rPr lang="es-MX" smtClean="0"/>
              <a:t>20/04/2013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D530D96-EC6B-46D1-B567-D3E116E4B28D}"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B8F2201-678E-4CDA-8263-A7D224DE5661}" type="datetimeFigureOut">
              <a:rPr lang="es-MX" smtClean="0"/>
              <a:t>20/04/2013</a:t>
            </a:fld>
            <a:endParaRPr lang="es-MX"/>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MX"/>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D530D96-EC6B-46D1-B567-D3E116E4B28D}"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260648"/>
            <a:ext cx="8458200" cy="3672408"/>
          </a:xfrm>
        </p:spPr>
        <p:txBody>
          <a:bodyPr>
            <a:noAutofit/>
          </a:bodyPr>
          <a:lstStyle/>
          <a:p>
            <a:pPr algn="ctr"/>
            <a:r>
              <a:rPr lang="es-MX" sz="7200" dirty="0" smtClean="0">
                <a:latin typeface="Adobe Garamond Pro" pitchFamily="18" charset="0"/>
              </a:rPr>
              <a:t/>
            </a:r>
            <a:br>
              <a:rPr lang="es-MX" sz="7200" dirty="0" smtClean="0">
                <a:latin typeface="Adobe Garamond Pro" pitchFamily="18" charset="0"/>
              </a:rPr>
            </a:br>
            <a:r>
              <a:rPr lang="es-MX" sz="7200" dirty="0">
                <a:latin typeface="Adobe Garamond Pro" pitchFamily="18" charset="0"/>
              </a:rPr>
              <a:t/>
            </a:r>
            <a:br>
              <a:rPr lang="es-MX" sz="7200" dirty="0">
                <a:latin typeface="Adobe Garamond Pro" pitchFamily="18" charset="0"/>
              </a:rPr>
            </a:br>
            <a:r>
              <a:rPr lang="es-MX" sz="7200" dirty="0" smtClean="0">
                <a:latin typeface="Adobe Garamond Pro" pitchFamily="18" charset="0"/>
              </a:rPr>
              <a:t>Comercialización de la sexualidad</a:t>
            </a:r>
            <a:br>
              <a:rPr lang="es-MX" sz="7200" dirty="0" smtClean="0">
                <a:latin typeface="Adobe Garamond Pro" pitchFamily="18" charset="0"/>
              </a:rPr>
            </a:br>
            <a:r>
              <a:rPr lang="es-MX" sz="7200" dirty="0" smtClean="0">
                <a:latin typeface="Adobe Garamond Pro" pitchFamily="18" charset="0"/>
              </a:rPr>
              <a:t/>
            </a:r>
            <a:br>
              <a:rPr lang="es-MX" sz="7200" dirty="0" smtClean="0">
                <a:latin typeface="Adobe Garamond Pro" pitchFamily="18" charset="0"/>
              </a:rPr>
            </a:br>
            <a:r>
              <a:rPr lang="es-MX" sz="4800" dirty="0" smtClean="0">
                <a:latin typeface="Adobe Garamond Pro" pitchFamily="18" charset="0"/>
              </a:rPr>
              <a:t>PSICOLOGÍA II</a:t>
            </a:r>
            <a:endParaRPr lang="es-MX" sz="4800" dirty="0">
              <a:latin typeface="Adobe Garamond Pro" pitchFamily="18" charset="0"/>
            </a:endParaRPr>
          </a:p>
        </p:txBody>
      </p:sp>
      <p:sp>
        <p:nvSpPr>
          <p:cNvPr id="5" name="4 Subtítulo"/>
          <p:cNvSpPr>
            <a:spLocks noGrp="1"/>
          </p:cNvSpPr>
          <p:nvPr>
            <p:ph type="subTitle" idx="1"/>
          </p:nvPr>
        </p:nvSpPr>
        <p:spPr>
          <a:xfrm>
            <a:off x="323528" y="5157192"/>
            <a:ext cx="5122912" cy="1584176"/>
          </a:xfrm>
        </p:spPr>
        <p:txBody>
          <a:bodyPr>
            <a:normAutofit fontScale="92500"/>
          </a:bodyPr>
          <a:lstStyle/>
          <a:p>
            <a:r>
              <a:rPr lang="es-MX" dirty="0" smtClean="0"/>
              <a:t>Vásquez Mata Juan Antonio</a:t>
            </a:r>
          </a:p>
          <a:p>
            <a:r>
              <a:rPr lang="es-MX" dirty="0" smtClean="0"/>
              <a:t>Grupo 615    11 abril 2013</a:t>
            </a:r>
          </a:p>
          <a:p>
            <a:endParaRPr lang="es-MX" dirty="0"/>
          </a:p>
          <a:p>
            <a:r>
              <a:rPr lang="es-MX" dirty="0" smtClean="0"/>
              <a:t>Profesora Amalia Pichardo Hernández</a:t>
            </a:r>
            <a:endParaRPr lang="es-MX" dirty="0"/>
          </a:p>
          <a:p>
            <a:endParaRPr lang="es-MX"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124744"/>
            <a:ext cx="8229600" cy="5449792"/>
          </a:xfrm>
        </p:spPr>
        <p:txBody>
          <a:bodyPr>
            <a:normAutofit/>
          </a:bodyPr>
          <a:lstStyle/>
          <a:p>
            <a:pPr algn="ctr"/>
            <a:r>
              <a:rPr lang="es-MX" sz="3200" dirty="0" smtClean="0">
                <a:latin typeface="Adobe Garamond Pro"/>
              </a:rPr>
              <a:t>Los medios de comunicación y la industria del entretenimiento son mayormente responsables del ataque que estamos viendo en la actualidad. Alaban las imágenes de la perfección corporal incluyendo «supermodelos», «compañeros de juego», «nenas» y «machotes»</a:t>
            </a:r>
          </a:p>
          <a:p>
            <a:pPr algn="ctr"/>
            <a:r>
              <a:rPr lang="es-MX" sz="3200" dirty="0" smtClean="0">
                <a:latin typeface="Adobe Garamond Pro"/>
              </a:rPr>
              <a:t>El efecto final en los niños y los adolescentes es profundo.</a:t>
            </a:r>
            <a:endParaRPr lang="es-MX" sz="3200" dirty="0">
              <a:latin typeface="Adobe Garamond Pro"/>
            </a:endParaRPr>
          </a:p>
        </p:txBody>
      </p:sp>
    </p:spTree>
    <p:extLst>
      <p:ext uri="{BB962C8B-B14F-4D97-AF65-F5344CB8AC3E}">
        <p14:creationId xmlns:p14="http://schemas.microsoft.com/office/powerpoint/2010/main" val="2529228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1008112"/>
          </a:xfrm>
        </p:spPr>
        <p:txBody>
          <a:bodyPr/>
          <a:lstStyle/>
          <a:p>
            <a:pPr algn="ctr"/>
            <a:r>
              <a:rPr lang="es-MX" b="1" dirty="0" smtClean="0"/>
              <a:t>BIBLIOGRAFÍA</a:t>
            </a:r>
            <a:endParaRPr lang="es-MX" b="1" dirty="0"/>
          </a:p>
        </p:txBody>
      </p:sp>
      <p:sp>
        <p:nvSpPr>
          <p:cNvPr id="3" name="2 Marcador de contenido"/>
          <p:cNvSpPr>
            <a:spLocks noGrp="1"/>
          </p:cNvSpPr>
          <p:nvPr>
            <p:ph idx="1"/>
          </p:nvPr>
        </p:nvSpPr>
        <p:spPr>
          <a:xfrm>
            <a:off x="457200" y="1700808"/>
            <a:ext cx="8229600" cy="4873728"/>
          </a:xfrm>
        </p:spPr>
        <p:txBody>
          <a:bodyPr>
            <a:normAutofit fontScale="92500" lnSpcReduction="20000"/>
          </a:bodyPr>
          <a:lstStyle/>
          <a:p>
            <a:r>
              <a:rPr lang="es-MX" dirty="0"/>
              <a:t>James C. </a:t>
            </a:r>
            <a:r>
              <a:rPr lang="es-MX" dirty="0" err="1"/>
              <a:t>Dobson</a:t>
            </a:r>
            <a:r>
              <a:rPr lang="es-MX" b="1" dirty="0"/>
              <a:t> </a:t>
            </a:r>
            <a:r>
              <a:rPr lang="es-MX" i="1" dirty="0"/>
              <a:t>“Como Criar a Los Varones / </a:t>
            </a:r>
            <a:r>
              <a:rPr lang="es-MX" i="1" dirty="0" err="1"/>
              <a:t>Bringing</a:t>
            </a:r>
            <a:r>
              <a:rPr lang="es-MX" i="1" dirty="0"/>
              <a:t> Up </a:t>
            </a:r>
            <a:r>
              <a:rPr lang="es-MX" i="1" dirty="0" err="1"/>
              <a:t>Boys</a:t>
            </a:r>
            <a:r>
              <a:rPr lang="es-MX" i="1" dirty="0"/>
              <a:t>: Consejos </a:t>
            </a:r>
            <a:r>
              <a:rPr lang="es-MX" i="1" dirty="0" err="1"/>
              <a:t>Practicos</a:t>
            </a:r>
            <a:r>
              <a:rPr lang="es-MX" i="1" dirty="0"/>
              <a:t> Y Aliento Para Aquellos Que </a:t>
            </a:r>
            <a:r>
              <a:rPr lang="es-MX" i="1" dirty="0" err="1"/>
              <a:t>Estan</a:t>
            </a:r>
            <a:r>
              <a:rPr lang="es-MX" i="1" dirty="0"/>
              <a:t> Formando a La </a:t>
            </a:r>
            <a:r>
              <a:rPr lang="es-MX" i="1" dirty="0" err="1"/>
              <a:t>Proxima</a:t>
            </a:r>
            <a:r>
              <a:rPr lang="es-MX" i="1" dirty="0"/>
              <a:t> </a:t>
            </a:r>
            <a:r>
              <a:rPr lang="es-MX" i="1" dirty="0" err="1"/>
              <a:t>Generacion</a:t>
            </a:r>
            <a:r>
              <a:rPr lang="es-MX" i="1" dirty="0"/>
              <a:t> De Hombres”</a:t>
            </a:r>
            <a:r>
              <a:rPr lang="es-MX" dirty="0"/>
              <a:t> </a:t>
            </a:r>
          </a:p>
          <a:p>
            <a:pPr marL="109728" indent="0">
              <a:buNone/>
            </a:pPr>
            <a:r>
              <a:rPr lang="es-MX" dirty="0" smtClean="0"/>
              <a:t>   Editorial </a:t>
            </a:r>
            <a:r>
              <a:rPr lang="es-MX" dirty="0" err="1"/>
              <a:t>Unilit</a:t>
            </a:r>
            <a:r>
              <a:rPr lang="es-MX" dirty="0"/>
              <a:t>, 2002, 344 páginas</a:t>
            </a:r>
          </a:p>
          <a:p>
            <a:pPr marL="109728" indent="0">
              <a:buNone/>
            </a:pPr>
            <a:r>
              <a:rPr lang="es-MX" dirty="0"/>
              <a:t> </a:t>
            </a:r>
          </a:p>
          <a:p>
            <a:r>
              <a:rPr lang="es-MX" dirty="0"/>
              <a:t>Philip Graham </a:t>
            </a:r>
            <a:r>
              <a:rPr lang="es-MX" dirty="0" err="1"/>
              <a:t>Ryken</a:t>
            </a:r>
            <a:r>
              <a:rPr lang="es-MX" dirty="0"/>
              <a:t> </a:t>
            </a:r>
            <a:r>
              <a:rPr lang="es-MX" i="1" dirty="0"/>
              <a:t>“Escrito en Piedra: Los Diez Mandamientos y la Crisis Moral de Hoy”</a:t>
            </a:r>
            <a:endParaRPr lang="es-MX" dirty="0"/>
          </a:p>
          <a:p>
            <a:pPr marL="109728" indent="0">
              <a:buNone/>
            </a:pPr>
            <a:r>
              <a:rPr lang="es-MX" dirty="0" smtClean="0"/>
              <a:t>   Editorial </a:t>
            </a:r>
            <a:r>
              <a:rPr lang="es-MX" dirty="0" err="1"/>
              <a:t>Patmos</a:t>
            </a:r>
            <a:r>
              <a:rPr lang="es-MX" dirty="0"/>
              <a:t>, 2005, 235 páginas</a:t>
            </a:r>
          </a:p>
          <a:p>
            <a:pPr marL="109728" indent="0">
              <a:buNone/>
            </a:pPr>
            <a:r>
              <a:rPr lang="es-MX" dirty="0"/>
              <a:t> </a:t>
            </a:r>
          </a:p>
          <a:p>
            <a:r>
              <a:rPr lang="es-MX" dirty="0"/>
              <a:t>Samuel Adams </a:t>
            </a:r>
            <a:r>
              <a:rPr lang="es-MX" i="1" dirty="0"/>
              <a:t>“Los 10 mandamientos del noviazgo”</a:t>
            </a:r>
            <a:endParaRPr lang="es-MX" dirty="0"/>
          </a:p>
          <a:p>
            <a:pPr marL="109728" indent="0">
              <a:buNone/>
            </a:pPr>
            <a:r>
              <a:rPr lang="es-MX" dirty="0" smtClean="0"/>
              <a:t>   Editor</a:t>
            </a:r>
            <a:r>
              <a:rPr lang="es-MX" dirty="0"/>
              <a:t>  Thomas Nelson </a:t>
            </a:r>
            <a:r>
              <a:rPr lang="es-MX" dirty="0" err="1"/>
              <a:t>Inc</a:t>
            </a:r>
            <a:r>
              <a:rPr lang="es-MX" dirty="0"/>
              <a:t>, 1999, 192 páginas</a:t>
            </a:r>
          </a:p>
          <a:p>
            <a:endParaRPr lang="es-MX" dirty="0"/>
          </a:p>
        </p:txBody>
      </p:sp>
    </p:spTree>
    <p:extLst>
      <p:ext uri="{BB962C8B-B14F-4D97-AF65-F5344CB8AC3E}">
        <p14:creationId xmlns:p14="http://schemas.microsoft.com/office/powerpoint/2010/main" val="638229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800200"/>
          </a:xfrm>
        </p:spPr>
        <p:txBody>
          <a:bodyPr>
            <a:noAutofit/>
          </a:bodyPr>
          <a:lstStyle/>
          <a:p>
            <a:pPr algn="ctr"/>
            <a:r>
              <a:rPr lang="es-MX" sz="3200" b="1" dirty="0" smtClean="0"/>
              <a:t>Sexualidad en la Edad Media</a:t>
            </a:r>
            <a:r>
              <a:rPr lang="es-MX" sz="2400" b="1" dirty="0" smtClean="0"/>
              <a:t/>
            </a:r>
            <a:br>
              <a:rPr lang="es-MX" sz="2400" b="1" dirty="0" smtClean="0"/>
            </a:br>
            <a:r>
              <a:rPr lang="es-MX" sz="2400" b="1" dirty="0" smtClean="0"/>
              <a:t/>
            </a:r>
            <a:br>
              <a:rPr lang="es-MX" sz="2400" b="1" dirty="0" smtClean="0"/>
            </a:br>
            <a:r>
              <a:rPr lang="es-ES" sz="2400" dirty="0" smtClean="0">
                <a:latin typeface="Adobe Garamond Pro" pitchFamily="18" charset="0"/>
              </a:rPr>
              <a:t> Antes de la Reforma la iglesia generalmente consideraba al sexo incluso dentro del matrimonio como un mal necesario. </a:t>
            </a:r>
            <a:endParaRPr lang="es-MX" sz="2400" dirty="0"/>
          </a:p>
        </p:txBody>
      </p:sp>
      <p:sp>
        <p:nvSpPr>
          <p:cNvPr id="3" name="2 Marcador de contenido"/>
          <p:cNvSpPr>
            <a:spLocks noGrp="1"/>
          </p:cNvSpPr>
          <p:nvPr>
            <p:ph sz="half" idx="1"/>
          </p:nvPr>
        </p:nvSpPr>
        <p:spPr/>
        <p:txBody>
          <a:bodyPr/>
          <a:lstStyle/>
          <a:p>
            <a:pPr algn="just">
              <a:buNone/>
            </a:pPr>
            <a:r>
              <a:rPr lang="es-ES" sz="2400" dirty="0" smtClean="0">
                <a:latin typeface="Adobe Garamond Pro" pitchFamily="18" charset="0"/>
              </a:rPr>
              <a:t>   Tertuliano creía que era preferible la extinción de la especie humana antes que la procreación.</a:t>
            </a:r>
          </a:p>
          <a:p>
            <a:pPr>
              <a:buNone/>
            </a:pPr>
            <a:endParaRPr lang="es-ES" dirty="0" smtClean="0">
              <a:latin typeface="Adobe Garamond Pro" pitchFamily="18" charset="0"/>
            </a:endParaRPr>
          </a:p>
          <a:p>
            <a:pPr>
              <a:buNone/>
            </a:pPr>
            <a:endParaRPr lang="es-ES" dirty="0" smtClean="0">
              <a:latin typeface="Adobe Garamond Pro" pitchFamily="18" charset="0"/>
            </a:endParaRPr>
          </a:p>
          <a:p>
            <a:pPr>
              <a:buNone/>
            </a:pPr>
            <a:endParaRPr lang="es-ES" dirty="0" smtClean="0">
              <a:latin typeface="Adobe Garamond Pro" pitchFamily="18" charset="0"/>
            </a:endParaRPr>
          </a:p>
          <a:p>
            <a:pPr>
              <a:buNone/>
            </a:pPr>
            <a:endParaRPr lang="es-MX" dirty="0"/>
          </a:p>
        </p:txBody>
      </p:sp>
      <p:sp>
        <p:nvSpPr>
          <p:cNvPr id="4" name="3 Marcador de contenido"/>
          <p:cNvSpPr>
            <a:spLocks noGrp="1"/>
          </p:cNvSpPr>
          <p:nvPr>
            <p:ph sz="half" idx="2"/>
          </p:nvPr>
        </p:nvSpPr>
        <p:spPr/>
        <p:txBody>
          <a:bodyPr>
            <a:normAutofit/>
          </a:bodyPr>
          <a:lstStyle/>
          <a:p>
            <a:pPr algn="just">
              <a:buNone/>
            </a:pPr>
            <a:r>
              <a:rPr lang="es-ES" sz="2400" dirty="0" smtClean="0">
                <a:latin typeface="Adobe Garamond Pro" pitchFamily="18" charset="0"/>
              </a:rPr>
              <a:t>   Ambrosio dijo que las parejas casadas debían avergonzarse de su sexualidad.</a:t>
            </a:r>
            <a:endParaRPr lang="es-MX" sz="2400" dirty="0"/>
          </a:p>
        </p:txBody>
      </p:sp>
      <p:pic>
        <p:nvPicPr>
          <p:cNvPr id="5" name="4 Imagen" descr="497px-Tertullian.jpg"/>
          <p:cNvPicPr>
            <a:picLocks noChangeAspect="1"/>
          </p:cNvPicPr>
          <p:nvPr/>
        </p:nvPicPr>
        <p:blipFill>
          <a:blip r:embed="rId2" cstate="print"/>
          <a:stretch>
            <a:fillRect/>
          </a:stretch>
        </p:blipFill>
        <p:spPr>
          <a:xfrm>
            <a:off x="1547664" y="3861048"/>
            <a:ext cx="2304256" cy="2777162"/>
          </a:xfrm>
          <a:prstGeom prst="rect">
            <a:avLst/>
          </a:prstGeom>
        </p:spPr>
      </p:pic>
      <p:pic>
        <p:nvPicPr>
          <p:cNvPr id="6" name="5 Imagen" descr="San_Ambrosio.jpg"/>
          <p:cNvPicPr>
            <a:picLocks noChangeAspect="1"/>
          </p:cNvPicPr>
          <p:nvPr/>
        </p:nvPicPr>
        <p:blipFill>
          <a:blip r:embed="rId3" cstate="print"/>
          <a:stretch>
            <a:fillRect/>
          </a:stretch>
        </p:blipFill>
        <p:spPr>
          <a:xfrm>
            <a:off x="5796136" y="3861048"/>
            <a:ext cx="1961731" cy="28464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5353496" y="620688"/>
            <a:ext cx="3383280" cy="6007759"/>
          </a:xfrm>
        </p:spPr>
        <p:txBody>
          <a:bodyPr/>
          <a:lstStyle/>
          <a:p>
            <a:pPr algn="just"/>
            <a:endParaRPr lang="es-ES" sz="2400" dirty="0" smtClean="0">
              <a:latin typeface="Adobe Garamond Pro" pitchFamily="18" charset="0"/>
            </a:endParaRPr>
          </a:p>
          <a:p>
            <a:pPr algn="just"/>
            <a:endParaRPr lang="es-ES" sz="2400" dirty="0" smtClean="0">
              <a:latin typeface="Adobe Garamond Pro" pitchFamily="18" charset="0"/>
            </a:endParaRPr>
          </a:p>
          <a:p>
            <a:pPr algn="ctr"/>
            <a:r>
              <a:rPr lang="es-ES" sz="2400" dirty="0" smtClean="0">
                <a:latin typeface="Adobe Garamond Pro" pitchFamily="18" charset="0"/>
              </a:rPr>
              <a:t>Muchos sacerdotes aconsejaban a las parejas que se abstuvieran de tener sexo. La iglesia Católica comenzó gradualmente a prohibir la actividad sexual en ciertos días santos, por lo que para la época de Martín Lutero, la lista de días prohibidos había llegado a 183 al año.</a:t>
            </a:r>
            <a:endParaRPr lang="es-MX" sz="2400" dirty="0" smtClean="0">
              <a:latin typeface="Adobe Garamond Pro" pitchFamily="18" charset="0"/>
            </a:endParaRPr>
          </a:p>
          <a:p>
            <a:endParaRPr lang="es-MX" dirty="0"/>
          </a:p>
        </p:txBody>
      </p:sp>
      <p:sp>
        <p:nvSpPr>
          <p:cNvPr id="4" name="3 Marcador de contenido"/>
          <p:cNvSpPr>
            <a:spLocks noGrp="1"/>
          </p:cNvSpPr>
          <p:nvPr>
            <p:ph sz="half" idx="1"/>
          </p:nvPr>
        </p:nvSpPr>
        <p:spPr>
          <a:xfrm>
            <a:off x="152400" y="620688"/>
            <a:ext cx="4851648" cy="6007759"/>
          </a:xfrm>
        </p:spPr>
        <p:txBody>
          <a:bodyPr/>
          <a:lstStyle/>
          <a:p>
            <a:pPr algn="ctr">
              <a:buNone/>
            </a:pPr>
            <a:r>
              <a:rPr lang="es-ES" sz="2400" dirty="0" smtClean="0">
                <a:latin typeface="Adobe Garamond Pro" pitchFamily="18" charset="0"/>
              </a:rPr>
              <a:t>    Agustín admitió que las relaciones sexuales podían ser correctas pero que la pasión sexual siempre era un pecado. </a:t>
            </a:r>
          </a:p>
          <a:p>
            <a:pPr algn="just">
              <a:buNone/>
            </a:pPr>
            <a:endParaRPr lang="es-ES" sz="2400" dirty="0" smtClean="0">
              <a:latin typeface="Adobe Garamond Pro" pitchFamily="18" charset="0"/>
            </a:endParaRPr>
          </a:p>
          <a:p>
            <a:pPr algn="just">
              <a:buNone/>
            </a:pPr>
            <a:endParaRPr lang="es-ES" sz="2400" dirty="0" smtClean="0">
              <a:latin typeface="Adobe Garamond Pro" pitchFamily="18" charset="0"/>
            </a:endParaRPr>
          </a:p>
          <a:p>
            <a:pPr algn="just">
              <a:buNone/>
            </a:pPr>
            <a:endParaRPr lang="es-MX" sz="2400" dirty="0" smtClean="0">
              <a:latin typeface="Adobe Garamond Pro" pitchFamily="18" charset="0"/>
            </a:endParaRPr>
          </a:p>
          <a:p>
            <a:pPr>
              <a:buNone/>
            </a:pPr>
            <a:endParaRPr lang="es-MX" dirty="0"/>
          </a:p>
        </p:txBody>
      </p:sp>
      <p:pic>
        <p:nvPicPr>
          <p:cNvPr id="6" name="5 Imagen" descr="Saint_Augustine_by_Philippe_de_Champaigne.jpg"/>
          <p:cNvPicPr>
            <a:picLocks noChangeAspect="1"/>
          </p:cNvPicPr>
          <p:nvPr/>
        </p:nvPicPr>
        <p:blipFill>
          <a:blip r:embed="rId2" cstate="print"/>
          <a:stretch>
            <a:fillRect/>
          </a:stretch>
        </p:blipFill>
        <p:spPr>
          <a:xfrm>
            <a:off x="827584" y="2276872"/>
            <a:ext cx="3413261" cy="42930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620688"/>
            <a:ext cx="8557264" cy="877824"/>
          </a:xfrm>
        </p:spPr>
        <p:txBody>
          <a:bodyPr>
            <a:normAutofit/>
          </a:bodyPr>
          <a:lstStyle/>
          <a:p>
            <a:pPr algn="ctr"/>
            <a:r>
              <a:rPr lang="es-MX" sz="3200" dirty="0" smtClean="0"/>
              <a:t>Sexualidad en la Edad Moderna</a:t>
            </a:r>
            <a:endParaRPr lang="es-MX" sz="3200" dirty="0"/>
          </a:p>
        </p:txBody>
      </p:sp>
      <p:sp>
        <p:nvSpPr>
          <p:cNvPr id="4" name="3 Marcador de contenido"/>
          <p:cNvSpPr>
            <a:spLocks noGrp="1"/>
          </p:cNvSpPr>
          <p:nvPr>
            <p:ph sz="half" idx="1"/>
          </p:nvPr>
        </p:nvSpPr>
        <p:spPr>
          <a:xfrm>
            <a:off x="152400" y="1844825"/>
            <a:ext cx="5102352" cy="4783622"/>
          </a:xfrm>
        </p:spPr>
        <p:txBody>
          <a:bodyPr>
            <a:normAutofit lnSpcReduction="10000"/>
          </a:bodyPr>
          <a:lstStyle/>
          <a:p>
            <a:pPr algn="just">
              <a:buNone/>
            </a:pPr>
            <a:r>
              <a:rPr lang="es-ES" sz="2600" dirty="0" smtClean="0">
                <a:latin typeface="Adobe Garamond Pro" pitchFamily="18" charset="0"/>
              </a:rPr>
              <a:t>   La doctrina puritana del sexo había sido un hito en la historia cultural de Occidente los puritanos devaluaron el celibato, glorificaron la unión del matrimonio, afirmaron que el sexo marital era necesario y puro, establecieron el ideal del amor romántico marital y exaltaron el rol de la esposa. En otras palabras promovieron una visión mas bíblica de la sexualidad humana</a:t>
            </a:r>
            <a:r>
              <a:rPr lang="es-ES" dirty="0" smtClean="0">
                <a:latin typeface="Adobe Garamond Pro" pitchFamily="18" charset="0"/>
              </a:rPr>
              <a:t>.</a:t>
            </a:r>
            <a:endParaRPr lang="es-MX" dirty="0"/>
          </a:p>
        </p:txBody>
      </p:sp>
      <p:pic>
        <p:nvPicPr>
          <p:cNvPr id="5" name="4 Imagen" descr="puritanos.jpg"/>
          <p:cNvPicPr>
            <a:picLocks noChangeAspect="1"/>
          </p:cNvPicPr>
          <p:nvPr/>
        </p:nvPicPr>
        <p:blipFill>
          <a:blip r:embed="rId2" cstate="print"/>
          <a:stretch>
            <a:fillRect/>
          </a:stretch>
        </p:blipFill>
        <p:spPr>
          <a:xfrm>
            <a:off x="5436096" y="1988840"/>
            <a:ext cx="3506040" cy="42709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8229600" cy="1066800"/>
          </a:xfrm>
        </p:spPr>
        <p:txBody>
          <a:bodyPr>
            <a:normAutofit/>
          </a:bodyPr>
          <a:lstStyle/>
          <a:p>
            <a:pPr algn="ctr"/>
            <a:r>
              <a:rPr lang="es-MX" sz="3200" b="1" dirty="0" smtClean="0"/>
              <a:t>Sexualidad en la Era Posmoderna</a:t>
            </a:r>
            <a:endParaRPr lang="es-MX" sz="3200" dirty="0"/>
          </a:p>
        </p:txBody>
      </p:sp>
      <p:sp>
        <p:nvSpPr>
          <p:cNvPr id="3" name="2 Marcador de contenido"/>
          <p:cNvSpPr>
            <a:spLocks noGrp="1"/>
          </p:cNvSpPr>
          <p:nvPr>
            <p:ph sz="half" idx="1"/>
          </p:nvPr>
        </p:nvSpPr>
        <p:spPr>
          <a:xfrm>
            <a:off x="251520" y="1628800"/>
            <a:ext cx="4244280" cy="5146587"/>
          </a:xfrm>
        </p:spPr>
        <p:txBody>
          <a:bodyPr>
            <a:noAutofit/>
          </a:bodyPr>
          <a:lstStyle/>
          <a:p>
            <a:pPr algn="ctr">
              <a:buNone/>
            </a:pPr>
            <a:r>
              <a:rPr lang="es-MX" dirty="0" smtClean="0">
                <a:latin typeface="Adobe Garamond Pro" pitchFamily="18" charset="0"/>
              </a:rPr>
              <a:t>    A comienzos de la década de los 60, los solteros fueron liberados</a:t>
            </a:r>
            <a:br>
              <a:rPr lang="es-MX" dirty="0" smtClean="0">
                <a:latin typeface="Adobe Garamond Pro" pitchFamily="18" charset="0"/>
              </a:rPr>
            </a:br>
            <a:r>
              <a:rPr lang="es-MX" dirty="0" smtClean="0">
                <a:latin typeface="Adobe Garamond Pro" pitchFamily="18" charset="0"/>
              </a:rPr>
              <a:t>«a hacerlo», a tener relaciones sexuales. Se produjo una transformación en la cual las normas de conducta tradicionales comenzaron a ceder ante una nueva cultura de libertad y experimentación, parecía ser casi</a:t>
            </a:r>
            <a:br>
              <a:rPr lang="es-MX" dirty="0" smtClean="0">
                <a:latin typeface="Adobe Garamond Pro" pitchFamily="18" charset="0"/>
              </a:rPr>
            </a:br>
            <a:r>
              <a:rPr lang="es-MX" dirty="0" smtClean="0">
                <a:latin typeface="Adobe Garamond Pro" pitchFamily="18" charset="0"/>
              </a:rPr>
              <a:t>una práctica universal. Era una era del «sentirse bien», y las viejas</a:t>
            </a:r>
            <a:br>
              <a:rPr lang="es-MX" dirty="0" smtClean="0">
                <a:latin typeface="Adobe Garamond Pro" pitchFamily="18" charset="0"/>
              </a:rPr>
            </a:br>
            <a:r>
              <a:rPr lang="es-MX" dirty="0" smtClean="0">
                <a:latin typeface="Adobe Garamond Pro" pitchFamily="18" charset="0"/>
              </a:rPr>
              <a:t>cadenas del retraimiento social habían sido cortadas en favor del</a:t>
            </a:r>
            <a:br>
              <a:rPr lang="es-MX" dirty="0" smtClean="0">
                <a:latin typeface="Adobe Garamond Pro" pitchFamily="18" charset="0"/>
              </a:rPr>
            </a:br>
            <a:r>
              <a:rPr lang="es-MX" dirty="0" smtClean="0">
                <a:latin typeface="Adobe Garamond Pro" pitchFamily="18" charset="0"/>
              </a:rPr>
              <a:t>simple sentimiento del placer.</a:t>
            </a:r>
            <a:endParaRPr lang="es-MX" dirty="0"/>
          </a:p>
        </p:txBody>
      </p:sp>
      <p:sp>
        <p:nvSpPr>
          <p:cNvPr id="4" name="3 Marcador de contenido"/>
          <p:cNvSpPr>
            <a:spLocks noGrp="1"/>
          </p:cNvSpPr>
          <p:nvPr>
            <p:ph sz="half" idx="2"/>
          </p:nvPr>
        </p:nvSpPr>
        <p:spPr>
          <a:xfrm>
            <a:off x="4644008" y="1556793"/>
            <a:ext cx="4104456" cy="2376263"/>
          </a:xfrm>
        </p:spPr>
        <p:txBody>
          <a:bodyPr>
            <a:normAutofit/>
          </a:bodyPr>
          <a:lstStyle/>
          <a:p>
            <a:pPr algn="just">
              <a:buNone/>
            </a:pPr>
            <a:r>
              <a:rPr lang="es-MX" dirty="0" smtClean="0">
                <a:latin typeface="Adobe Garamond Pro" pitchFamily="18" charset="0"/>
              </a:rPr>
              <a:t>    La Ministro de Salud </a:t>
            </a:r>
            <a:r>
              <a:rPr lang="es-MX" dirty="0" err="1" smtClean="0">
                <a:latin typeface="Adobe Garamond Pro" pitchFamily="18" charset="0"/>
              </a:rPr>
              <a:t>Jocelyn</a:t>
            </a:r>
            <a:r>
              <a:rPr lang="es-MX" dirty="0" smtClean="0">
                <a:latin typeface="Adobe Garamond Pro" pitchFamily="18" charset="0"/>
              </a:rPr>
              <a:t> </a:t>
            </a:r>
            <a:r>
              <a:rPr lang="es-MX" dirty="0" err="1" smtClean="0">
                <a:latin typeface="Adobe Garamond Pro" pitchFamily="18" charset="0"/>
              </a:rPr>
              <a:t>Elders</a:t>
            </a:r>
            <a:r>
              <a:rPr lang="es-MX" dirty="0" smtClean="0">
                <a:latin typeface="Adobe Garamond Pro" pitchFamily="18" charset="0"/>
              </a:rPr>
              <a:t>, planteaba que decirle a los adolescentes que esperen hasta el matrimonio es imposible, estúpido y hasta aún quizás criminal.</a:t>
            </a:r>
            <a:endParaRPr lang="es-MX" dirty="0">
              <a:latin typeface="Adobe Garamond Pro" pitchFamily="18" charset="0"/>
            </a:endParaRPr>
          </a:p>
        </p:txBody>
      </p:sp>
      <p:pic>
        <p:nvPicPr>
          <p:cNvPr id="5" name="4 Imagen" descr="633px-Joycelyn_Elders_official_photo_portrait.jpg"/>
          <p:cNvPicPr>
            <a:picLocks noChangeAspect="1"/>
          </p:cNvPicPr>
          <p:nvPr/>
        </p:nvPicPr>
        <p:blipFill>
          <a:blip r:embed="rId2" cstate="print"/>
          <a:stretch>
            <a:fillRect/>
          </a:stretch>
        </p:blipFill>
        <p:spPr>
          <a:xfrm>
            <a:off x="5220072" y="3224238"/>
            <a:ext cx="3456384" cy="327619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olumna_a.jpg"/>
          <p:cNvPicPr>
            <a:picLocks noGrp="1" noChangeAspect="1"/>
          </p:cNvPicPr>
          <p:nvPr>
            <p:ph idx="1"/>
          </p:nvPr>
        </p:nvPicPr>
        <p:blipFill>
          <a:blip r:embed="rId2" cstate="print"/>
          <a:stretch>
            <a:fillRect/>
          </a:stretch>
        </p:blipFill>
        <p:spPr>
          <a:xfrm>
            <a:off x="5615608" y="2060848"/>
            <a:ext cx="3528392" cy="2461669"/>
          </a:xfrm>
        </p:spPr>
      </p:pic>
      <p:pic>
        <p:nvPicPr>
          <p:cNvPr id="5" name="4 Imagen" descr="Pildoras_trifasicas.JPG"/>
          <p:cNvPicPr>
            <a:picLocks noChangeAspect="1"/>
          </p:cNvPicPr>
          <p:nvPr/>
        </p:nvPicPr>
        <p:blipFill>
          <a:blip r:embed="rId3" cstate="print"/>
          <a:stretch>
            <a:fillRect/>
          </a:stretch>
        </p:blipFill>
        <p:spPr>
          <a:xfrm>
            <a:off x="0" y="0"/>
            <a:ext cx="2843879" cy="2304256"/>
          </a:xfrm>
          <a:prstGeom prst="rect">
            <a:avLst/>
          </a:prstGeom>
        </p:spPr>
      </p:pic>
      <p:pic>
        <p:nvPicPr>
          <p:cNvPr id="6" name="5 Imagen" descr="Préservatif_enroulé.jpg"/>
          <p:cNvPicPr>
            <a:picLocks noChangeAspect="1"/>
          </p:cNvPicPr>
          <p:nvPr/>
        </p:nvPicPr>
        <p:blipFill>
          <a:blip r:embed="rId4" cstate="print"/>
          <a:stretch>
            <a:fillRect/>
          </a:stretch>
        </p:blipFill>
        <p:spPr>
          <a:xfrm>
            <a:off x="2339752" y="4481736"/>
            <a:ext cx="3563888" cy="2376264"/>
          </a:xfrm>
          <a:prstGeom prst="rect">
            <a:avLst/>
          </a:prstGeom>
        </p:spPr>
      </p:pic>
      <p:pic>
        <p:nvPicPr>
          <p:cNvPr id="8" name="7 Imagen" descr="columna_c.jpg"/>
          <p:cNvPicPr>
            <a:picLocks noChangeAspect="1"/>
          </p:cNvPicPr>
          <p:nvPr/>
        </p:nvPicPr>
        <p:blipFill>
          <a:blip r:embed="rId5" cstate="print"/>
          <a:stretch>
            <a:fillRect/>
          </a:stretch>
        </p:blipFill>
        <p:spPr>
          <a:xfrm>
            <a:off x="5611783" y="4393663"/>
            <a:ext cx="3532217" cy="2464337"/>
          </a:xfrm>
          <a:prstGeom prst="rect">
            <a:avLst/>
          </a:prstGeom>
        </p:spPr>
      </p:pic>
      <p:pic>
        <p:nvPicPr>
          <p:cNvPr id="9" name="8 Imagen" descr="metodos-anticonceptivos.jpg"/>
          <p:cNvPicPr>
            <a:picLocks noChangeAspect="1"/>
          </p:cNvPicPr>
          <p:nvPr/>
        </p:nvPicPr>
        <p:blipFill>
          <a:blip r:embed="rId6" cstate="print"/>
          <a:stretch>
            <a:fillRect/>
          </a:stretch>
        </p:blipFill>
        <p:spPr>
          <a:xfrm>
            <a:off x="2267744" y="2132856"/>
            <a:ext cx="3168352" cy="2376264"/>
          </a:xfrm>
          <a:prstGeom prst="rect">
            <a:avLst/>
          </a:prstGeom>
        </p:spPr>
      </p:pic>
      <p:pic>
        <p:nvPicPr>
          <p:cNvPr id="10" name="9 Imagen" descr="1312045692_234083668_2-Fotos-de--Condon-M-MULTI-o-M-Force-super-oferta-caja-con-12-carteras.jpg"/>
          <p:cNvPicPr>
            <a:picLocks noChangeAspect="1"/>
          </p:cNvPicPr>
          <p:nvPr/>
        </p:nvPicPr>
        <p:blipFill>
          <a:blip r:embed="rId7" cstate="print"/>
          <a:stretch>
            <a:fillRect/>
          </a:stretch>
        </p:blipFill>
        <p:spPr>
          <a:xfrm>
            <a:off x="0" y="4077072"/>
            <a:ext cx="2672408" cy="2780928"/>
          </a:xfrm>
          <a:prstGeom prst="rect">
            <a:avLst/>
          </a:prstGeom>
        </p:spPr>
      </p:pic>
      <p:pic>
        <p:nvPicPr>
          <p:cNvPr id="13" name="12 Imagen" descr="Sico_Wellness_Love_Condoms_gr.jpg"/>
          <p:cNvPicPr>
            <a:picLocks noChangeAspect="1"/>
          </p:cNvPicPr>
          <p:nvPr/>
        </p:nvPicPr>
        <p:blipFill>
          <a:blip r:embed="rId8" cstate="print"/>
          <a:stretch>
            <a:fillRect/>
          </a:stretch>
        </p:blipFill>
        <p:spPr>
          <a:xfrm>
            <a:off x="2843808" y="0"/>
            <a:ext cx="3744416" cy="2273908"/>
          </a:xfrm>
          <a:prstGeom prst="rect">
            <a:avLst/>
          </a:prstGeom>
        </p:spPr>
      </p:pic>
      <p:pic>
        <p:nvPicPr>
          <p:cNvPr id="14" name="13 Imagen" descr="condon_gratuito3.jpg"/>
          <p:cNvPicPr>
            <a:picLocks noChangeAspect="1"/>
          </p:cNvPicPr>
          <p:nvPr/>
        </p:nvPicPr>
        <p:blipFill>
          <a:blip r:embed="rId9" cstate="print"/>
          <a:srcRect r="16401"/>
          <a:stretch>
            <a:fillRect/>
          </a:stretch>
        </p:blipFill>
        <p:spPr>
          <a:xfrm>
            <a:off x="6516216" y="0"/>
            <a:ext cx="2627784" cy="2060848"/>
          </a:xfrm>
          <a:prstGeom prst="rect">
            <a:avLst/>
          </a:prstGeom>
        </p:spPr>
      </p:pic>
      <p:pic>
        <p:nvPicPr>
          <p:cNvPr id="15" name="14 Imagen" descr="1318289272_262396155_5-Condones-Lubricantes-Aceites-de-Masaje-DISTRIBUCION-Compra-Venta.jpg"/>
          <p:cNvPicPr>
            <a:picLocks noChangeAspect="1"/>
          </p:cNvPicPr>
          <p:nvPr/>
        </p:nvPicPr>
        <p:blipFill>
          <a:blip r:embed="rId10" cstate="print"/>
          <a:srcRect t="6321" r="34993" b="13040"/>
          <a:stretch>
            <a:fillRect/>
          </a:stretch>
        </p:blipFill>
        <p:spPr>
          <a:xfrm>
            <a:off x="107504" y="2132856"/>
            <a:ext cx="1872208" cy="2194288"/>
          </a:xfrm>
          <a:prstGeom prst="rect">
            <a:avLst/>
          </a:prstGeom>
        </p:spPr>
      </p:pic>
      <p:sp>
        <p:nvSpPr>
          <p:cNvPr id="16" name="15 CuadroTexto"/>
          <p:cNvSpPr txBox="1"/>
          <p:nvPr/>
        </p:nvSpPr>
        <p:spPr>
          <a:xfrm>
            <a:off x="1979712" y="4581128"/>
            <a:ext cx="4536504" cy="707886"/>
          </a:xfrm>
          <a:prstGeom prst="rect">
            <a:avLst/>
          </a:prstGeom>
          <a:noFill/>
        </p:spPr>
        <p:txBody>
          <a:bodyPr wrap="square" rtlCol="0">
            <a:spAutoFit/>
          </a:bodyPr>
          <a:lstStyle/>
          <a:p>
            <a:pPr algn="ctr"/>
            <a:r>
              <a:rPr lang="es-MX" sz="4000" b="1" dirty="0" smtClean="0">
                <a:solidFill>
                  <a:schemeClr val="accent2"/>
                </a:solidFill>
              </a:rPr>
              <a:t>Anticonceptivos</a:t>
            </a:r>
            <a:endParaRPr lang="es-MX" sz="4000" b="1" dirty="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Marcador de contenido" descr="_392263_tapa_1312011_8434_0.jpg"/>
          <p:cNvPicPr>
            <a:picLocks noGrp="1" noChangeAspect="1"/>
          </p:cNvPicPr>
          <p:nvPr>
            <p:ph idx="1"/>
          </p:nvPr>
        </p:nvPicPr>
        <p:blipFill>
          <a:blip r:embed="rId2" cstate="print"/>
          <a:stretch>
            <a:fillRect/>
          </a:stretch>
        </p:blipFill>
        <p:spPr>
          <a:xfrm>
            <a:off x="0" y="4369966"/>
            <a:ext cx="5616624" cy="2488034"/>
          </a:xfrm>
        </p:spPr>
      </p:pic>
      <p:pic>
        <p:nvPicPr>
          <p:cNvPr id="11" name="10 Imagen" descr="Britney Spears - Womanizer 1080p Remix.mkv_snapshot_03.17_[2011.01.19_20.05.52].jpg"/>
          <p:cNvPicPr>
            <a:picLocks noChangeAspect="1"/>
          </p:cNvPicPr>
          <p:nvPr/>
        </p:nvPicPr>
        <p:blipFill>
          <a:blip r:embed="rId3" cstate="print"/>
          <a:stretch>
            <a:fillRect/>
          </a:stretch>
        </p:blipFill>
        <p:spPr>
          <a:xfrm>
            <a:off x="5292080" y="2348880"/>
            <a:ext cx="3960440" cy="2227748"/>
          </a:xfrm>
          <a:prstGeom prst="rect">
            <a:avLst/>
          </a:prstGeom>
        </p:spPr>
      </p:pic>
      <p:pic>
        <p:nvPicPr>
          <p:cNvPr id="12" name="11 Imagen" descr="jlo+casper+video1.jpg"/>
          <p:cNvPicPr>
            <a:picLocks noChangeAspect="1"/>
          </p:cNvPicPr>
          <p:nvPr/>
        </p:nvPicPr>
        <p:blipFill>
          <a:blip r:embed="rId4" cstate="print"/>
          <a:srcRect r="15687"/>
          <a:stretch>
            <a:fillRect/>
          </a:stretch>
        </p:blipFill>
        <p:spPr>
          <a:xfrm>
            <a:off x="5724128" y="0"/>
            <a:ext cx="3600400" cy="2393543"/>
          </a:xfrm>
          <a:prstGeom prst="rect">
            <a:avLst/>
          </a:prstGeom>
        </p:spPr>
      </p:pic>
      <p:pic>
        <p:nvPicPr>
          <p:cNvPr id="13" name="12 Imagen" descr="lamant.jpg"/>
          <p:cNvPicPr>
            <a:picLocks noChangeAspect="1"/>
          </p:cNvPicPr>
          <p:nvPr/>
        </p:nvPicPr>
        <p:blipFill>
          <a:blip r:embed="rId5" cstate="print"/>
          <a:stretch>
            <a:fillRect/>
          </a:stretch>
        </p:blipFill>
        <p:spPr>
          <a:xfrm>
            <a:off x="2123728" y="0"/>
            <a:ext cx="3899024" cy="2380160"/>
          </a:xfrm>
          <a:prstGeom prst="rect">
            <a:avLst/>
          </a:prstGeom>
        </p:spPr>
      </p:pic>
      <p:pic>
        <p:nvPicPr>
          <p:cNvPr id="14" name="13 Imagen" descr="Topmusicablog_EnriqueIglesiasNicoleScherzinger.jpg"/>
          <p:cNvPicPr>
            <a:picLocks noChangeAspect="1"/>
          </p:cNvPicPr>
          <p:nvPr/>
        </p:nvPicPr>
        <p:blipFill>
          <a:blip r:embed="rId6" cstate="print"/>
          <a:stretch>
            <a:fillRect/>
          </a:stretch>
        </p:blipFill>
        <p:spPr>
          <a:xfrm>
            <a:off x="1763688" y="2348880"/>
            <a:ext cx="4311722" cy="2177935"/>
          </a:xfrm>
          <a:prstGeom prst="rect">
            <a:avLst/>
          </a:prstGeom>
        </p:spPr>
      </p:pic>
      <p:pic>
        <p:nvPicPr>
          <p:cNvPr id="15" name="14 Imagen" descr="Super-Bass-nicki-minaj-21989504-1366-768.jpg"/>
          <p:cNvPicPr>
            <a:picLocks noChangeAspect="1"/>
          </p:cNvPicPr>
          <p:nvPr/>
        </p:nvPicPr>
        <p:blipFill>
          <a:blip r:embed="rId7" cstate="print"/>
          <a:srcRect r="12773" b="6377"/>
          <a:stretch>
            <a:fillRect/>
          </a:stretch>
        </p:blipFill>
        <p:spPr>
          <a:xfrm>
            <a:off x="5148064" y="4509120"/>
            <a:ext cx="4176464" cy="2520280"/>
          </a:xfrm>
          <a:prstGeom prst="rect">
            <a:avLst/>
          </a:prstGeom>
        </p:spPr>
      </p:pic>
      <p:pic>
        <p:nvPicPr>
          <p:cNvPr id="16" name="15 Imagen" descr="jennifer-lopez20120403124041.jpg"/>
          <p:cNvPicPr>
            <a:picLocks noChangeAspect="1"/>
          </p:cNvPicPr>
          <p:nvPr/>
        </p:nvPicPr>
        <p:blipFill>
          <a:blip r:embed="rId8" cstate="print"/>
          <a:stretch>
            <a:fillRect/>
          </a:stretch>
        </p:blipFill>
        <p:spPr>
          <a:xfrm>
            <a:off x="0" y="1628800"/>
            <a:ext cx="1973324" cy="3002040"/>
          </a:xfrm>
          <a:prstGeom prst="rect">
            <a:avLst/>
          </a:prstGeom>
        </p:spPr>
      </p:pic>
      <p:pic>
        <p:nvPicPr>
          <p:cNvPr id="17" name="16 Imagen" descr="miley.jpg"/>
          <p:cNvPicPr>
            <a:picLocks noChangeAspect="1"/>
          </p:cNvPicPr>
          <p:nvPr/>
        </p:nvPicPr>
        <p:blipFill>
          <a:blip r:embed="rId9" cstate="print"/>
          <a:srcRect l="9977" r="16191"/>
          <a:stretch>
            <a:fillRect/>
          </a:stretch>
        </p:blipFill>
        <p:spPr>
          <a:xfrm>
            <a:off x="-252536" y="0"/>
            <a:ext cx="2664296" cy="2015480"/>
          </a:xfrm>
          <a:prstGeom prst="rect">
            <a:avLst/>
          </a:prstGeom>
        </p:spPr>
      </p:pic>
      <p:sp>
        <p:nvSpPr>
          <p:cNvPr id="18" name="17 CuadroTexto"/>
          <p:cNvSpPr txBox="1"/>
          <p:nvPr/>
        </p:nvSpPr>
        <p:spPr>
          <a:xfrm>
            <a:off x="1331640" y="3861048"/>
            <a:ext cx="5688632" cy="1323439"/>
          </a:xfrm>
          <a:prstGeom prst="rect">
            <a:avLst/>
          </a:prstGeom>
          <a:noFill/>
        </p:spPr>
        <p:txBody>
          <a:bodyPr wrap="square" rtlCol="0">
            <a:spAutoFit/>
          </a:bodyPr>
          <a:lstStyle/>
          <a:p>
            <a:pPr algn="ctr"/>
            <a:r>
              <a:rPr lang="es-MX" sz="4000" dirty="0" smtClean="0">
                <a:solidFill>
                  <a:schemeClr val="bg1"/>
                </a:solidFill>
                <a:latin typeface="+mj-lt"/>
              </a:rPr>
              <a:t>Películas y Videos Musicales</a:t>
            </a:r>
            <a:endParaRPr lang="es-MX" sz="4000" dirty="0">
              <a:solidFill>
                <a:schemeClr val="bg1"/>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endParaRPr lang="es-MX" sz="3200" dirty="0">
              <a:latin typeface="Adobe Garamond Pro"/>
            </a:endParaRPr>
          </a:p>
        </p:txBody>
      </p:sp>
      <p:sp>
        <p:nvSpPr>
          <p:cNvPr id="3" name="2 Marcador de contenido"/>
          <p:cNvSpPr>
            <a:spLocks noGrp="1"/>
          </p:cNvSpPr>
          <p:nvPr>
            <p:ph idx="1"/>
          </p:nvPr>
        </p:nvSpPr>
        <p:spPr>
          <a:xfrm>
            <a:off x="457200" y="1772816"/>
            <a:ext cx="8229600" cy="4801720"/>
          </a:xfrm>
        </p:spPr>
        <p:txBody>
          <a:bodyPr/>
          <a:lstStyle/>
          <a:p>
            <a:endParaRPr lang="es-MX" dirty="0" smtClean="0"/>
          </a:p>
          <a:p>
            <a:pPr algn="ctr"/>
            <a:r>
              <a:rPr lang="es-MX" dirty="0" smtClean="0">
                <a:latin typeface="Adobe Garamond Pro"/>
              </a:rPr>
              <a:t>La cultura popular se ha convertido en una serie tiránica que cada vez exige una conformidad mayor a su ideal cambiante de perfección.</a:t>
            </a:r>
          </a:p>
          <a:p>
            <a:pPr marL="109728" indent="0" algn="ctr">
              <a:buNone/>
            </a:pPr>
            <a:endParaRPr lang="es-MX" dirty="0">
              <a:latin typeface="Adobe Garamond Pro"/>
            </a:endParaRPr>
          </a:p>
          <a:p>
            <a:pPr marL="109728" indent="0" algn="ctr">
              <a:buNone/>
            </a:pPr>
            <a:endParaRPr lang="es-MX" dirty="0" smtClean="0">
              <a:latin typeface="Adobe Garamond Pro"/>
            </a:endParaRPr>
          </a:p>
          <a:p>
            <a:pPr algn="ctr"/>
            <a:r>
              <a:rPr lang="es-MX" dirty="0" smtClean="0">
                <a:latin typeface="Adobe Garamond Pro"/>
              </a:rPr>
              <a:t>La norma de perfección se ha elevado y ha quedado fuera del alcance de niños y niñas   </a:t>
            </a:r>
            <a:endParaRPr lang="es-MX" dirty="0">
              <a:latin typeface="Adobe Garamond Pro"/>
            </a:endParaRPr>
          </a:p>
        </p:txBody>
      </p:sp>
    </p:spTree>
    <p:extLst>
      <p:ext uri="{BB962C8B-B14F-4D97-AF65-F5344CB8AC3E}">
        <p14:creationId xmlns:p14="http://schemas.microsoft.com/office/powerpoint/2010/main" val="378684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551185_10150898027355378_1968580957_n.jpg"/>
          <p:cNvPicPr>
            <a:picLocks noChangeAspect="1"/>
          </p:cNvPicPr>
          <p:nvPr/>
        </p:nvPicPr>
        <p:blipFill>
          <a:blip r:embed="rId2" cstate="print"/>
          <a:stretch>
            <a:fillRect/>
          </a:stretch>
        </p:blipFill>
        <p:spPr>
          <a:xfrm>
            <a:off x="4427984" y="0"/>
            <a:ext cx="2486050" cy="1988840"/>
          </a:xfrm>
          <a:prstGeom prst="rect">
            <a:avLst/>
          </a:prstGeom>
        </p:spPr>
      </p:pic>
      <p:pic>
        <p:nvPicPr>
          <p:cNvPr id="5" name="4 Imagen" descr="600076_10150898027395378_819025039_n.jpg"/>
          <p:cNvPicPr>
            <a:picLocks noChangeAspect="1"/>
          </p:cNvPicPr>
          <p:nvPr/>
        </p:nvPicPr>
        <p:blipFill>
          <a:blip r:embed="rId3" cstate="print"/>
          <a:srcRect l="12346" r="18650"/>
          <a:stretch>
            <a:fillRect/>
          </a:stretch>
        </p:blipFill>
        <p:spPr>
          <a:xfrm>
            <a:off x="4263505" y="1916832"/>
            <a:ext cx="2360215" cy="2736304"/>
          </a:xfrm>
          <a:prstGeom prst="rect">
            <a:avLst/>
          </a:prstGeom>
        </p:spPr>
      </p:pic>
      <p:pic>
        <p:nvPicPr>
          <p:cNvPr id="6" name="5 Imagen" descr="l-ukQosb50kin8KYF5.jpg"/>
          <p:cNvPicPr>
            <a:picLocks noChangeAspect="1"/>
          </p:cNvPicPr>
          <p:nvPr/>
        </p:nvPicPr>
        <p:blipFill>
          <a:blip r:embed="rId4" cstate="print"/>
          <a:srcRect l="1967" t="9920" r="4744" b="4483"/>
          <a:stretch>
            <a:fillRect/>
          </a:stretch>
        </p:blipFill>
        <p:spPr>
          <a:xfrm>
            <a:off x="0" y="4748126"/>
            <a:ext cx="3275856" cy="2109874"/>
          </a:xfrm>
          <a:prstGeom prst="rect">
            <a:avLst/>
          </a:prstGeom>
        </p:spPr>
      </p:pic>
      <p:pic>
        <p:nvPicPr>
          <p:cNvPr id="7" name="6 Imagen" descr="dolce-gabbana-perfume-fernando-fernamdez-eva-herzigova.jpg"/>
          <p:cNvPicPr>
            <a:picLocks noChangeAspect="1"/>
          </p:cNvPicPr>
          <p:nvPr/>
        </p:nvPicPr>
        <p:blipFill>
          <a:blip r:embed="rId5" cstate="print"/>
          <a:stretch>
            <a:fillRect/>
          </a:stretch>
        </p:blipFill>
        <p:spPr>
          <a:xfrm>
            <a:off x="1979712" y="0"/>
            <a:ext cx="2664296" cy="3498337"/>
          </a:xfrm>
          <a:prstGeom prst="rect">
            <a:avLst/>
          </a:prstGeom>
        </p:spPr>
      </p:pic>
      <p:pic>
        <p:nvPicPr>
          <p:cNvPr id="8" name="7 Imagen" descr="212-carolina-herrera-publicidad.jpg"/>
          <p:cNvPicPr>
            <a:picLocks noChangeAspect="1"/>
          </p:cNvPicPr>
          <p:nvPr/>
        </p:nvPicPr>
        <p:blipFill>
          <a:blip r:embed="rId6" cstate="print"/>
          <a:stretch>
            <a:fillRect/>
          </a:stretch>
        </p:blipFill>
        <p:spPr>
          <a:xfrm>
            <a:off x="6191672" y="3034735"/>
            <a:ext cx="2952328" cy="3823265"/>
          </a:xfrm>
          <a:prstGeom prst="rect">
            <a:avLst/>
          </a:prstGeom>
        </p:spPr>
      </p:pic>
      <p:pic>
        <p:nvPicPr>
          <p:cNvPr id="9" name="8 Imagen" descr="narciso_rodriguez_for_him-28844.jpg"/>
          <p:cNvPicPr>
            <a:picLocks noChangeAspect="1"/>
          </p:cNvPicPr>
          <p:nvPr/>
        </p:nvPicPr>
        <p:blipFill>
          <a:blip r:embed="rId7" cstate="print"/>
          <a:srcRect l="5530" t="4048" r="5530" b="17389"/>
          <a:stretch>
            <a:fillRect/>
          </a:stretch>
        </p:blipFill>
        <p:spPr>
          <a:xfrm>
            <a:off x="6605369" y="0"/>
            <a:ext cx="2639859" cy="3041576"/>
          </a:xfrm>
          <a:prstGeom prst="rect">
            <a:avLst/>
          </a:prstGeom>
        </p:spPr>
      </p:pic>
      <p:pic>
        <p:nvPicPr>
          <p:cNvPr id="10" name="9 Imagen" descr="abercrombie-fitch-collage-preps.jpg"/>
          <p:cNvPicPr>
            <a:picLocks noChangeAspect="1"/>
          </p:cNvPicPr>
          <p:nvPr/>
        </p:nvPicPr>
        <p:blipFill>
          <a:blip r:embed="rId8" cstate="print"/>
          <a:srcRect r="72708"/>
          <a:stretch>
            <a:fillRect/>
          </a:stretch>
        </p:blipFill>
        <p:spPr>
          <a:xfrm>
            <a:off x="0" y="0"/>
            <a:ext cx="2077046" cy="4857750"/>
          </a:xfrm>
          <a:prstGeom prst="rect">
            <a:avLst/>
          </a:prstGeom>
        </p:spPr>
      </p:pic>
      <p:pic>
        <p:nvPicPr>
          <p:cNvPr id="11" name="10 Imagen" descr="abercrombie-miami.jpg"/>
          <p:cNvPicPr>
            <a:picLocks noChangeAspect="1"/>
          </p:cNvPicPr>
          <p:nvPr/>
        </p:nvPicPr>
        <p:blipFill>
          <a:blip r:embed="rId9" cstate="print"/>
          <a:srcRect l="3895" t="6035" r="3895" b="6035"/>
          <a:stretch>
            <a:fillRect/>
          </a:stretch>
        </p:blipFill>
        <p:spPr>
          <a:xfrm>
            <a:off x="1403648" y="3212976"/>
            <a:ext cx="2873185" cy="1772816"/>
          </a:xfrm>
          <a:prstGeom prst="rect">
            <a:avLst/>
          </a:prstGeom>
        </p:spPr>
      </p:pic>
      <p:sp>
        <p:nvSpPr>
          <p:cNvPr id="13" name="12 CuadroTexto"/>
          <p:cNvSpPr txBox="1"/>
          <p:nvPr/>
        </p:nvSpPr>
        <p:spPr>
          <a:xfrm>
            <a:off x="2987824" y="3933056"/>
            <a:ext cx="3600400" cy="707886"/>
          </a:xfrm>
          <a:prstGeom prst="rect">
            <a:avLst/>
          </a:prstGeom>
          <a:noFill/>
        </p:spPr>
        <p:txBody>
          <a:bodyPr wrap="square" rtlCol="0">
            <a:spAutoFit/>
          </a:bodyPr>
          <a:lstStyle/>
          <a:p>
            <a:pPr algn="ctr"/>
            <a:r>
              <a:rPr lang="es-MX" sz="4000" dirty="0" smtClean="0">
                <a:solidFill>
                  <a:srgbClr val="C00000"/>
                </a:solidFill>
                <a:latin typeface="+mj-lt"/>
              </a:rPr>
              <a:t>Publicidad</a:t>
            </a:r>
            <a:endParaRPr lang="es-MX" sz="4000" dirty="0">
              <a:solidFill>
                <a:srgbClr val="C00000"/>
              </a:solidFill>
              <a:latin typeface="+mj-lt"/>
            </a:endParaRPr>
          </a:p>
        </p:txBody>
      </p:sp>
      <p:pic>
        <p:nvPicPr>
          <p:cNvPr id="14" name="13 Imagen" descr="images.jpg"/>
          <p:cNvPicPr>
            <a:picLocks noChangeAspect="1"/>
          </p:cNvPicPr>
          <p:nvPr/>
        </p:nvPicPr>
        <p:blipFill>
          <a:blip r:embed="rId10" cstate="print"/>
          <a:stretch>
            <a:fillRect/>
          </a:stretch>
        </p:blipFill>
        <p:spPr>
          <a:xfrm>
            <a:off x="3059832" y="4653136"/>
            <a:ext cx="3313320" cy="220486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311</TotalTime>
  <Words>380</Words>
  <Application>Microsoft Office PowerPoint</Application>
  <PresentationFormat>Presentación en pantalla (4:3)</PresentationFormat>
  <Paragraphs>40</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Urbano</vt:lpstr>
      <vt:lpstr>  Comercialización de la sexualidad  PSICOLOGÍA II</vt:lpstr>
      <vt:lpstr>Sexualidad en la Edad Media   Antes de la Reforma la iglesia generalmente consideraba al sexo incluso dentro del matrimonio como un mal necesario. </vt:lpstr>
      <vt:lpstr>Presentación de PowerPoint</vt:lpstr>
      <vt:lpstr>Sexualidad en la Edad Moderna</vt:lpstr>
      <vt:lpstr>Sexualidad en la Era Posmoderna</vt:lpstr>
      <vt:lpstr>Presentación de PowerPoint</vt:lpstr>
      <vt:lpstr>Presentación de PowerPoint</vt:lpstr>
      <vt:lpstr>Presentación de PowerPoint</vt:lpstr>
      <vt:lpstr>Presentación de PowerPoint</vt:lpstr>
      <vt:lpstr>Presentación de PowerPoint</vt:lpstr>
      <vt:lpstr>BIBLIOGRAFÍA</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Comercialización de la sexualidad</dc:title>
  <dc:creator>Juan Vazquez</dc:creator>
  <cp:lastModifiedBy>Amalia</cp:lastModifiedBy>
  <cp:revision>14</cp:revision>
  <dcterms:created xsi:type="dcterms:W3CDTF">2013-04-10T20:10:11Z</dcterms:created>
  <dcterms:modified xsi:type="dcterms:W3CDTF">2013-04-20T23:30:28Z</dcterms:modified>
</cp:coreProperties>
</file>